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Indicators colors shows the quality of the necessities in the districts</a:t>
            </a:r>
            <a:endParaRPr sz="700">
              <a:solidFill>
                <a:schemeClr val="dk1"/>
              </a:solidFill>
            </a:endParaRPr>
          </a:p>
          <a:p>
            <a:pPr indent="-2413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Click on district to display the indicators on the rightIndicators colors shows the quality of the necessities in the districts</a:t>
            </a:r>
            <a:endParaRPr sz="7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Click on district to display the indicators on the right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430780" y="411480"/>
            <a:ext cx="7498200" cy="4747200"/>
          </a:xfrm>
          <a:prstGeom prst="ellipse">
            <a:avLst/>
          </a:prstGeom>
          <a:gradFill>
            <a:gsLst>
              <a:gs pos="0">
                <a:srgbClr val="333333"/>
              </a:gs>
              <a:gs pos="5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hyperlink" Target="https://reshape.duckdns.org/" TargetMode="External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2430780" y="411480"/>
            <a:ext cx="7498080" cy="4747260"/>
          </a:xfrm>
          <a:prstGeom prst="ellipse">
            <a:avLst/>
          </a:prstGeom>
          <a:gradFill>
            <a:gsLst>
              <a:gs pos="0">
                <a:srgbClr val="333333"/>
              </a:gs>
              <a:gs pos="5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aphical user interface, application&#10;&#10;Description automatically generated" id="86" name="Google Shape;8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991" y="4643628"/>
            <a:ext cx="2288176" cy="22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/>
        </p:nvSpPr>
        <p:spPr>
          <a:xfrm>
            <a:off x="1285206" y="2042555"/>
            <a:ext cx="9438875" cy="12618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Saudi Space Apps Challenge 2021</a:t>
            </a:r>
            <a:endParaRPr b="0" i="0" sz="4400" u="none" cap="none" strike="noStrik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Idea Pitch Video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719" y="5342290"/>
            <a:ext cx="6986281" cy="9298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13"/>
          <p:cNvCxnSpPr/>
          <p:nvPr/>
        </p:nvCxnSpPr>
        <p:spPr>
          <a:xfrm>
            <a:off x="3505200" y="5631180"/>
            <a:ext cx="0" cy="36576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/>
          <p:nvPr/>
        </p:nvSpPr>
        <p:spPr>
          <a:xfrm>
            <a:off x="2583180" y="563880"/>
            <a:ext cx="7498200" cy="4747200"/>
          </a:xfrm>
          <a:prstGeom prst="ellipse">
            <a:avLst/>
          </a:prstGeom>
          <a:gradFill>
            <a:gsLst>
              <a:gs pos="0">
                <a:srgbClr val="333333"/>
              </a:gs>
              <a:gs pos="5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aphical user interface, application&#10;&#10;Description automatically generated" id="95" name="Google Shape;9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991" y="4643628"/>
            <a:ext cx="2288176" cy="22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423950" y="438200"/>
            <a:ext cx="11330246" cy="1877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Team</a:t>
            </a:r>
            <a:b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Reshape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719" y="5342290"/>
            <a:ext cx="6986281" cy="9298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>
            <a:off x="3505200" y="5631180"/>
            <a:ext cx="0" cy="36576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5">
            <a:alphaModFix/>
          </a:blip>
          <a:srcRect b="28147" l="-1096" r="1095" t="8836"/>
          <a:stretch/>
        </p:blipFill>
        <p:spPr>
          <a:xfrm>
            <a:off x="1307019" y="2066305"/>
            <a:ext cx="1781796" cy="1816925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00" name="Google Shape;100;p14"/>
          <p:cNvPicPr preferRelativeResize="0"/>
          <p:nvPr/>
        </p:nvPicPr>
        <p:blipFill rotWithShape="1">
          <a:blip r:embed="rId6">
            <a:alphaModFix/>
          </a:blip>
          <a:srcRect b="31402" l="-1" r="42126" t="3580"/>
          <a:stretch/>
        </p:blipFill>
        <p:spPr>
          <a:xfrm>
            <a:off x="8980119" y="2137291"/>
            <a:ext cx="1710047" cy="1842982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01" name="Google Shape;101;p14"/>
          <p:cNvPicPr preferRelativeResize="0"/>
          <p:nvPr/>
        </p:nvPicPr>
        <p:blipFill rotWithShape="1">
          <a:blip r:embed="rId7">
            <a:alphaModFix/>
          </a:blip>
          <a:srcRect b="22626" l="29217" r="12602" t="13736"/>
          <a:stretch/>
        </p:blipFill>
        <p:spPr>
          <a:xfrm>
            <a:off x="6385531" y="2126872"/>
            <a:ext cx="1852382" cy="1853292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8">
            <a:alphaModFix/>
          </a:blip>
          <a:srcRect b="2895" l="0" r="907" t="21844"/>
          <a:stretch/>
        </p:blipFill>
        <p:spPr>
          <a:xfrm>
            <a:off x="3834195" y="2073434"/>
            <a:ext cx="1805871" cy="1828799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103" name="Google Shape;103;p14"/>
          <p:cNvSpPr txBox="1"/>
          <p:nvPr/>
        </p:nvSpPr>
        <p:spPr>
          <a:xfrm>
            <a:off x="1175656" y="4215741"/>
            <a:ext cx="19805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Yazeed Almuqwishi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3798123" y="4249389"/>
            <a:ext cx="187269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Raif Abdulrahman</a:t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6422569" y="4308765"/>
            <a:ext cx="182453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Abdullah Bajkhaif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8928263" y="4296889"/>
            <a:ext cx="187506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Mosaad AlThokair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application&#10;&#10;Description automatically generated" id="111" name="Google Shape;1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991" y="4643628"/>
            <a:ext cx="2288176" cy="22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/>
        </p:nvSpPr>
        <p:spPr>
          <a:xfrm>
            <a:off x="423950" y="2042555"/>
            <a:ext cx="11330246" cy="12618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Challenge</a:t>
            </a:r>
            <a:br>
              <a:rPr lang="en-US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Drones and Satellites for Urban Development</a:t>
            </a:r>
            <a:endParaRPr sz="4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719" y="5342290"/>
            <a:ext cx="6986281" cy="9298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15"/>
          <p:cNvCxnSpPr/>
          <p:nvPr/>
        </p:nvCxnSpPr>
        <p:spPr>
          <a:xfrm>
            <a:off x="3505200" y="5631180"/>
            <a:ext cx="0" cy="36576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/>
          <p:cNvPicPr preferRelativeResize="0"/>
          <p:nvPr/>
        </p:nvPicPr>
        <p:blipFill rotWithShape="1">
          <a:blip r:embed="rId3">
            <a:alphaModFix amt="52999"/>
          </a:blip>
          <a:srcRect b="-3200" l="2440" r="-2439" t="3200"/>
          <a:stretch/>
        </p:blipFill>
        <p:spPr>
          <a:xfrm>
            <a:off x="0" y="-27500"/>
            <a:ext cx="12527280" cy="95520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application&#10;&#10;Description automatically generated" id="120" name="Google Shape;12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5991" y="4643628"/>
            <a:ext cx="2288176" cy="22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 txBox="1"/>
          <p:nvPr/>
        </p:nvSpPr>
        <p:spPr>
          <a:xfrm>
            <a:off x="423950" y="1223157"/>
            <a:ext cx="113301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inspired you to choose this challenge?</a:t>
            </a:r>
            <a:br>
              <a:rPr lang="en-US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Worldwide, disparity in neighborhood quality is a multifaceted, complex challenge. </a:t>
            </a:r>
            <a:endParaRPr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first step to solving any complex challenge is having a rich source of data to form and test hypotheses against.</a:t>
            </a:r>
            <a:endParaRPr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Drones And Satellites provide the perfect medium for the needed data.</a:t>
            </a:r>
            <a:endParaRPr b="1"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81719" y="5342290"/>
            <a:ext cx="6986281" cy="9298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16"/>
          <p:cNvCxnSpPr/>
          <p:nvPr/>
        </p:nvCxnSpPr>
        <p:spPr>
          <a:xfrm>
            <a:off x="3505200" y="5631180"/>
            <a:ext cx="0" cy="36576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application&#10;&#10;Description automatically generated"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991" y="4643628"/>
            <a:ext cx="2288176" cy="22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 txBox="1"/>
          <p:nvPr/>
        </p:nvSpPr>
        <p:spPr>
          <a:xfrm>
            <a:off x="423950" y="2042555"/>
            <a:ext cx="11330246" cy="12618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Our Solution</a:t>
            </a:r>
            <a:br>
              <a:rPr lang="en-US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Reform</a:t>
            </a:r>
            <a:endParaRPr sz="4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719" y="5342290"/>
            <a:ext cx="6986281" cy="9298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17"/>
          <p:cNvCxnSpPr/>
          <p:nvPr/>
        </p:nvCxnSpPr>
        <p:spPr>
          <a:xfrm>
            <a:off x="3505200" y="5631180"/>
            <a:ext cx="0" cy="36576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application&#10;&#10;Description automatically generated" id="136" name="Google Shape;13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991" y="4643628"/>
            <a:ext cx="2288176" cy="22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 txBox="1"/>
          <p:nvPr/>
        </p:nvSpPr>
        <p:spPr>
          <a:xfrm>
            <a:off x="423950" y="2042555"/>
            <a:ext cx="113301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does it solve?</a:t>
            </a:r>
            <a:br>
              <a:rPr lang="en-US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lack of unified source for data that incentivizes change towards more equal, accessible urban planning</a:t>
            </a:r>
            <a:endParaRPr/>
          </a:p>
        </p:txBody>
      </p:sp>
      <p:pic>
        <p:nvPicPr>
          <p:cNvPr id="138" name="Google Shape;13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719" y="5342290"/>
            <a:ext cx="6986281" cy="9298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18"/>
          <p:cNvCxnSpPr/>
          <p:nvPr/>
        </p:nvCxnSpPr>
        <p:spPr>
          <a:xfrm>
            <a:off x="3505200" y="5631180"/>
            <a:ext cx="0" cy="36576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1392"/>
            <a:ext cx="12191999" cy="655521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9"/>
          <p:cNvSpPr/>
          <p:nvPr/>
        </p:nvSpPr>
        <p:spPr>
          <a:xfrm>
            <a:off x="3953075" y="2435750"/>
            <a:ext cx="2754900" cy="1178400"/>
          </a:xfrm>
          <a:prstGeom prst="wedgeEllipseCallout">
            <a:avLst>
              <a:gd fmla="val -35076" name="adj1"/>
              <a:gd fmla="val 63540" name="adj2"/>
            </a:avLst>
          </a:prstGeom>
          <a:solidFill>
            <a:srgbClr val="7030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413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-U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District color shows quality of life aggregated index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-U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Click on district to display the indicators on the right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7736475" y="1517350"/>
            <a:ext cx="2467800" cy="1202700"/>
          </a:xfrm>
          <a:prstGeom prst="wedgeEllipseCallout">
            <a:avLst>
              <a:gd fmla="val 47274" name="adj1"/>
              <a:gd fmla="val 68403" name="adj2"/>
            </a:avLst>
          </a:prstGeom>
          <a:solidFill>
            <a:srgbClr val="7030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Indicator color visualizes specific index value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69876" y="3885373"/>
            <a:ext cx="4230306" cy="2972592"/>
          </a:xfrm>
          <a:prstGeom prst="irregularSeal1">
            <a:avLst/>
          </a:prstGeom>
          <a:solidFill>
            <a:srgbClr val="7030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 txBox="1"/>
          <p:nvPr>
            <p:ph type="ctrTitle"/>
          </p:nvPr>
        </p:nvSpPr>
        <p:spPr>
          <a:xfrm>
            <a:off x="995895" y="4769679"/>
            <a:ext cx="2789700" cy="728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Try it!</a:t>
            </a:r>
            <a:endParaRPr/>
          </a:p>
        </p:txBody>
      </p:sp>
      <p:sp>
        <p:nvSpPr>
          <p:cNvPr id="149" name="Google Shape;149;p19"/>
          <p:cNvSpPr txBox="1"/>
          <p:nvPr>
            <p:ph idx="1" type="subTitle"/>
          </p:nvPr>
        </p:nvSpPr>
        <p:spPr>
          <a:xfrm>
            <a:off x="995895" y="5526211"/>
            <a:ext cx="2789700" cy="505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852"/>
              <a:buNone/>
            </a:pPr>
            <a:r>
              <a:rPr lang="en-US" sz="1560" u="sng">
                <a:hlinkClick r:id="rId4"/>
              </a:rPr>
              <a:t>https://reshape.duckdns.org/</a:t>
            </a:r>
            <a:endParaRPr sz="1560"/>
          </a:p>
        </p:txBody>
      </p:sp>
      <p:pic>
        <p:nvPicPr>
          <p:cNvPr id="150" name="Google Shape;15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510" y="4769675"/>
            <a:ext cx="683537" cy="7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application&#10;&#10;Description automatically generated" id="155" name="Google Shape;15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991" y="4643628"/>
            <a:ext cx="2288176" cy="22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 txBox="1"/>
          <p:nvPr/>
        </p:nvSpPr>
        <p:spPr>
          <a:xfrm>
            <a:off x="423950" y="1432163"/>
            <a:ext cx="113301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How did using data provided by space apps make your solution possible?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Space partner agencies provide a valuable source of information about multiple indices that we use in our platform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719" y="5342290"/>
            <a:ext cx="6986281" cy="9298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8" name="Google Shape;158;p20"/>
          <p:cNvCxnSpPr/>
          <p:nvPr/>
        </p:nvCxnSpPr>
        <p:spPr>
          <a:xfrm>
            <a:off x="3505200" y="5631180"/>
            <a:ext cx="0" cy="36576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application&#10;&#10;Description automatically generated" id="163" name="Google Shape;16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991" y="4643628"/>
            <a:ext cx="2288176" cy="22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 txBox="1"/>
          <p:nvPr/>
        </p:nvSpPr>
        <p:spPr>
          <a:xfrm>
            <a:off x="430950" y="1881869"/>
            <a:ext cx="113301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will your idea change?</a:t>
            </a:r>
            <a:br>
              <a:rPr lang="en-US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envision a platform that can drive change towards urban planning that focuses on inclusiveness, </a:t>
            </a: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accessibility</a:t>
            </a: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and sustainability</a:t>
            </a:r>
            <a:endParaRPr/>
          </a:p>
        </p:txBody>
      </p:sp>
      <p:pic>
        <p:nvPicPr>
          <p:cNvPr id="165" name="Google Shape;16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719" y="5342290"/>
            <a:ext cx="6986281" cy="9298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21"/>
          <p:cNvCxnSpPr/>
          <p:nvPr/>
        </p:nvCxnSpPr>
        <p:spPr>
          <a:xfrm>
            <a:off x="3505200" y="5631180"/>
            <a:ext cx="0" cy="36576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